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1" r:id="rId4"/>
    <p:sldId id="298" r:id="rId5"/>
    <p:sldId id="282" r:id="rId6"/>
    <p:sldId id="283" r:id="rId7"/>
    <p:sldId id="285" r:id="rId8"/>
    <p:sldId id="284" r:id="rId9"/>
    <p:sldId id="286" r:id="rId10"/>
    <p:sldId id="287" r:id="rId11"/>
    <p:sldId id="288" r:id="rId12"/>
    <p:sldId id="289" r:id="rId13"/>
    <p:sldId id="290" r:id="rId14"/>
    <p:sldId id="294" r:id="rId15"/>
    <p:sldId id="291" r:id="rId16"/>
    <p:sldId id="297" r:id="rId17"/>
    <p:sldId id="299" r:id="rId18"/>
    <p:sldId id="292" r:id="rId19"/>
    <p:sldId id="29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Big data, open data y data </a:t>
            </a:r>
            <a:r>
              <a:rPr lang="es-AR" sz="2000" dirty="0" err="1">
                <a:solidFill>
                  <a:schemeClr val="bg1"/>
                </a:solidFill>
              </a:rPr>
              <a:t>analytics</a:t>
            </a:r>
            <a:endParaRPr lang="es-AR" sz="2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6C322E8-7524-47AE-925D-3F249EE79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63" y="641563"/>
            <a:ext cx="8665952" cy="57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9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definición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El análisis de datos tiene el objetivo fundamental del estudio  de los datos de una organización con la finalidad de extraer conocimiento de éstos y tomar decisiones correctas y eficientes en beneficio de la mencionada organización. La analítica de datos (Data </a:t>
            </a:r>
            <a:r>
              <a:rPr lang="es-AR" dirty="0" err="1">
                <a:solidFill>
                  <a:srgbClr val="FFFFFE"/>
                </a:solidFill>
              </a:rPr>
              <a:t>Analytics</a:t>
            </a:r>
            <a:r>
              <a:rPr lang="es-AR" dirty="0">
                <a:solidFill>
                  <a:srgbClr val="FFFFFE"/>
                </a:solidFill>
              </a:rPr>
              <a:t>), según  ISACA, “implica  los  procesos y actividades diseñados para obtener y evaluar datos para extraer información útil”. Analítica de datos se considera también a la ciencia de examinar datos en bruto (crudos) con  el propósito de obtener conclusiones </a:t>
            </a:r>
            <a:r>
              <a:rPr lang="es-AR" dirty="0" err="1">
                <a:solidFill>
                  <a:srgbClr val="FFFFFE"/>
                </a:solidFill>
              </a:rPr>
              <a:t>acercade</a:t>
            </a:r>
            <a:r>
              <a:rPr lang="es-AR" dirty="0">
                <a:solidFill>
                  <a:srgbClr val="FFFFFE"/>
                </a:solidFill>
              </a:rPr>
              <a:t> la  información contenida en ellos.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E30CA4A-2957-4831-97EC-F74252C97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07" y="1847088"/>
            <a:ext cx="3733540" cy="252563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954D768-D69E-42BD-ACDA-56E00110A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06" y="4477508"/>
            <a:ext cx="3733541" cy="1732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111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Tipos de analíticas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Existen tres tipos de analítica de datos: analítica descriptiva, analítica predictiva y analítica prescriptiva.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analítica de Big Data permite a los usuarios analizar los  datos masivos de las organizaciones con tamaños desde  Terabytes hasta </a:t>
            </a:r>
            <a:r>
              <a:rPr lang="es-AR" dirty="0" err="1">
                <a:solidFill>
                  <a:srgbClr val="FFFFFE"/>
                </a:solidFill>
              </a:rPr>
              <a:t>Petabytes</a:t>
            </a:r>
            <a:r>
              <a:rPr lang="es-AR" dirty="0">
                <a:solidFill>
                  <a:srgbClr val="FFFFFE"/>
                </a:solidFill>
              </a:rPr>
              <a:t> de modo rápido y económico.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866965F-1BAF-4DB5-8065-5B2AE9466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951" y="1847088"/>
            <a:ext cx="3772052" cy="256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2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Herramientas analíticas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85000"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Existe gran variedad de herramientas de software que se usan en analítica  de  datos.  Las  técnicas  más  empleadas  son:  realización de  consultas  e  informes  (</a:t>
            </a:r>
            <a:r>
              <a:rPr lang="es-AR" dirty="0" err="1">
                <a:solidFill>
                  <a:srgbClr val="FFFFFE"/>
                </a:solidFill>
              </a:rPr>
              <a:t>Quering</a:t>
            </a:r>
            <a:r>
              <a:rPr lang="es-AR" dirty="0">
                <a:solidFill>
                  <a:srgbClr val="FFFFFE"/>
                </a:solidFill>
              </a:rPr>
              <a:t>  y  </a:t>
            </a:r>
            <a:r>
              <a:rPr lang="es-AR" dirty="0" err="1">
                <a:solidFill>
                  <a:srgbClr val="FFFFFE"/>
                </a:solidFill>
              </a:rPr>
              <a:t>Reporting</a:t>
            </a:r>
            <a:r>
              <a:rPr lang="es-AR" dirty="0">
                <a:solidFill>
                  <a:srgbClr val="FFFFFE"/>
                </a:solidFill>
              </a:rPr>
              <a:t>),  visualización, minería  de  datos,  análisis  de  datos  predictivos,  lógica  difusa, optimización, </a:t>
            </a:r>
            <a:r>
              <a:rPr lang="es-AR" dirty="0" err="1">
                <a:solidFill>
                  <a:srgbClr val="FFFFFE"/>
                </a:solidFill>
              </a:rPr>
              <a:t>streaming</a:t>
            </a:r>
            <a:r>
              <a:rPr lang="es-AR" dirty="0">
                <a:solidFill>
                  <a:srgbClr val="FFFFFE"/>
                </a:solidFill>
              </a:rPr>
              <a:t> de audio, video o fotografía, etcétera.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 herramientas  de  analítica  deben  permitir  a  los  usuarios analizar  los  grandes  datos  de un  modo  rápido  y  económico.  Los usuarios deben ser capaces de explorar y visualizar datos masivos mediante  gráficos  interactivos, cuadros de mando integral (</a:t>
            </a:r>
            <a:r>
              <a:rPr lang="es-AR" dirty="0" err="1">
                <a:solidFill>
                  <a:srgbClr val="FFFFFE"/>
                </a:solidFill>
              </a:rPr>
              <a:t>balanced</a:t>
            </a:r>
            <a:r>
              <a:rPr lang="es-AR" dirty="0">
                <a:solidFill>
                  <a:srgbClr val="FFFFFE"/>
                </a:solidFill>
              </a:rPr>
              <a:t>  </a:t>
            </a:r>
            <a:r>
              <a:rPr lang="es-AR" dirty="0" err="1">
                <a:solidFill>
                  <a:srgbClr val="FFFFFE"/>
                </a:solidFill>
              </a:rPr>
              <a:t>scorecards</a:t>
            </a:r>
            <a:r>
              <a:rPr lang="es-AR" dirty="0">
                <a:solidFill>
                  <a:srgbClr val="FFFFFE"/>
                </a:solidFill>
              </a:rPr>
              <a:t>),  tableros o cuadros de control (</a:t>
            </a:r>
            <a:r>
              <a:rPr lang="es-AR" dirty="0" err="1">
                <a:solidFill>
                  <a:srgbClr val="FFFFFE"/>
                </a:solidFill>
              </a:rPr>
              <a:t>dashboards</a:t>
            </a:r>
            <a:r>
              <a:rPr lang="es-AR" dirty="0">
                <a:solidFill>
                  <a:srgbClr val="FFFFFE"/>
                </a:solidFill>
              </a:rPr>
              <a:t>), herramientas de </a:t>
            </a:r>
            <a:r>
              <a:rPr lang="es-AR" dirty="0" err="1">
                <a:solidFill>
                  <a:srgbClr val="FFFFFE"/>
                </a:solidFill>
              </a:rPr>
              <a:t>reporting</a:t>
            </a:r>
            <a:r>
              <a:rPr lang="es-AR" dirty="0">
                <a:solidFill>
                  <a:srgbClr val="FFFFFE"/>
                </a:solidFill>
              </a:rPr>
              <a:t> y </a:t>
            </a:r>
            <a:r>
              <a:rPr lang="es-AR" dirty="0" err="1">
                <a:solidFill>
                  <a:srgbClr val="FFFFFE"/>
                </a:solidFill>
              </a:rPr>
              <a:t>query</a:t>
            </a:r>
            <a:r>
              <a:rPr lang="es-AR" dirty="0">
                <a:solidFill>
                  <a:srgbClr val="FFFFFE"/>
                </a:solidFill>
              </a:rPr>
              <a:t> (informes y consultas) de resultados, así como herramientas de visualización, en tiempo real cuando sea necesario.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66D6C5A-E8D2-4D01-B7FF-7F196B6C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94" y="631481"/>
            <a:ext cx="3632065" cy="243121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4F8B6E7F-33B0-4507-9E4B-7BB5D1F8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994" y="4080726"/>
            <a:ext cx="3633787" cy="212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6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Herramientas analíticas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193830"/>
          </a:xfrm>
        </p:spPr>
        <p:txBody>
          <a:bodyPr>
            <a:normAutofit fontScale="250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sz="6400" dirty="0">
                <a:solidFill>
                  <a:srgbClr val="FFFFFE"/>
                </a:solidFill>
              </a:rPr>
              <a:t>Los informes que emiten las herramientas de analítica Web son variados. En el caso de Google </a:t>
            </a:r>
            <a:r>
              <a:rPr lang="es-AR" sz="6400" dirty="0" err="1">
                <a:solidFill>
                  <a:srgbClr val="FFFFFE"/>
                </a:solidFill>
              </a:rPr>
              <a:t>Analytics</a:t>
            </a:r>
            <a:r>
              <a:rPr lang="es-AR" sz="6400" dirty="0">
                <a:solidFill>
                  <a:srgbClr val="FFFFFE"/>
                </a:solidFill>
              </a:rPr>
              <a:t>, destacan: informes estándar, personalizados y sociales.</a:t>
            </a:r>
          </a:p>
          <a:p>
            <a:pPr algn="just">
              <a:buClr>
                <a:srgbClr val="18D9FD"/>
              </a:buClr>
            </a:pPr>
            <a:r>
              <a:rPr lang="es-AR" sz="6400" dirty="0">
                <a:solidFill>
                  <a:srgbClr val="FFFFFE"/>
                </a:solidFill>
              </a:rPr>
              <a:t>Herramientas de analítica Web. Existe gran cantidad  de herramientas  de  analítica  Web  de  pago  y  también gratuitas.  Una breve selección puede ser:  </a:t>
            </a:r>
            <a:r>
              <a:rPr lang="es-AR" sz="6400" dirty="0" err="1">
                <a:solidFill>
                  <a:srgbClr val="FFFFFE"/>
                </a:solidFill>
              </a:rPr>
              <a:t>Coremetrics</a:t>
            </a:r>
            <a:r>
              <a:rPr lang="es-AR" sz="6400" dirty="0">
                <a:solidFill>
                  <a:srgbClr val="FFFFFE"/>
                </a:solidFill>
              </a:rPr>
              <a:t>, </a:t>
            </a:r>
            <a:r>
              <a:rPr lang="es-AR" sz="6400" dirty="0" err="1">
                <a:solidFill>
                  <a:srgbClr val="FFFFFE"/>
                </a:solidFill>
              </a:rPr>
              <a:t>Omniture</a:t>
            </a:r>
            <a:r>
              <a:rPr lang="es-AR" sz="6400" dirty="0">
                <a:solidFill>
                  <a:srgbClr val="FFFFFE"/>
                </a:solidFill>
              </a:rPr>
              <a:t>, </a:t>
            </a:r>
            <a:r>
              <a:rPr lang="es-AR" sz="6400" dirty="0" err="1">
                <a:solidFill>
                  <a:srgbClr val="FFFFFE"/>
                </a:solidFill>
              </a:rPr>
              <a:t>Piwik</a:t>
            </a:r>
            <a:r>
              <a:rPr lang="es-AR" sz="6400" dirty="0">
                <a:solidFill>
                  <a:srgbClr val="FFFFFE"/>
                </a:solidFill>
              </a:rPr>
              <a:t>, </a:t>
            </a:r>
            <a:r>
              <a:rPr lang="es-AR" sz="6400" dirty="0" err="1">
                <a:solidFill>
                  <a:srgbClr val="FFFFFE"/>
                </a:solidFill>
              </a:rPr>
              <a:t>Woopra</a:t>
            </a:r>
            <a:r>
              <a:rPr lang="es-AR" sz="6400" dirty="0">
                <a:solidFill>
                  <a:srgbClr val="FFFFFE"/>
                </a:solidFill>
              </a:rPr>
              <a:t>, Google </a:t>
            </a:r>
            <a:r>
              <a:rPr lang="es-AR" sz="6400" dirty="0" err="1">
                <a:solidFill>
                  <a:srgbClr val="FFFFFE"/>
                </a:solidFill>
              </a:rPr>
              <a:t>Analytics</a:t>
            </a:r>
            <a:r>
              <a:rPr lang="es-AR" sz="6400" dirty="0">
                <a:solidFill>
                  <a:srgbClr val="FFFFFE"/>
                </a:solidFill>
              </a:rPr>
              <a:t>, </a:t>
            </a:r>
            <a:r>
              <a:rPr lang="es-AR" sz="6400" dirty="0" err="1">
                <a:solidFill>
                  <a:srgbClr val="FFFFFE"/>
                </a:solidFill>
              </a:rPr>
              <a:t>WebTrends</a:t>
            </a:r>
            <a:r>
              <a:rPr lang="es-AR" sz="6400" dirty="0">
                <a:solidFill>
                  <a:srgbClr val="FFFFFE"/>
                </a:solidFill>
              </a:rPr>
              <a:t>, </a:t>
            </a:r>
            <a:r>
              <a:rPr lang="es-AR" sz="6400" dirty="0" err="1">
                <a:solidFill>
                  <a:srgbClr val="FFFFFE"/>
                </a:solidFill>
              </a:rPr>
              <a:t>Unica</a:t>
            </a:r>
            <a:r>
              <a:rPr lang="es-AR" sz="6400" dirty="0">
                <a:solidFill>
                  <a:srgbClr val="FFFFFE"/>
                </a:solidFill>
              </a:rPr>
              <a:t>, etcétera</a:t>
            </a:r>
          </a:p>
          <a:p>
            <a:pPr algn="just">
              <a:buClr>
                <a:srgbClr val="18D9FD"/>
              </a:buClr>
            </a:pPr>
            <a:r>
              <a:rPr lang="es-AR" sz="6400" dirty="0">
                <a:solidFill>
                  <a:srgbClr val="FFFFFE"/>
                </a:solidFill>
              </a:rPr>
              <a:t>Analítica Web para móviles se refiere al campo específico de la analítica Web en el canal móvil de la organización, y comprende el conjunto de prácticas y tecnologías para coleccionar y analizar los datos de presencia en Internet  desde móviles y tabletas con el objetivo de tomar decisiones de negocio.</a:t>
            </a:r>
          </a:p>
          <a:p>
            <a:pPr algn="just">
              <a:buClr>
                <a:srgbClr val="18D9FD"/>
              </a:buClr>
            </a:pPr>
            <a:r>
              <a:rPr lang="es-AR" sz="6400" dirty="0">
                <a:solidFill>
                  <a:srgbClr val="FFFFFE"/>
                </a:solidFill>
              </a:rPr>
              <a:t>La información de las herramientas de analítica Web debe proporcionar  resultados  similares a las métricas ordinarias, y además información relativa a la actividad  de  los  usuarios,  al dispositivo y a la aplicación.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5B67B94-FD74-4271-AD6F-6D714754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085" y="1853756"/>
            <a:ext cx="3725448" cy="21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08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RECOLECCIÓN DE DATOS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El tratamiento de los grandes volúmenes de datos requiere de las siguientes etapas: adquisición o ingestión, almacenamiento y organización de la información, análisis y presentación o visualización de resultados.</a:t>
            </a:r>
            <a:endParaRPr lang="es-AR" sz="700" dirty="0">
              <a:solidFill>
                <a:srgbClr val="FFFFFE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B2CD710-5587-4CE1-BDFA-59DDA4C63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7347" y="3613149"/>
            <a:ext cx="4309069" cy="242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5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 descr="Resultado de imagen para arquitectura del big data">
            <a:extLst>
              <a:ext uri="{FF2B5EF4-FFF2-40B4-BE49-F238E27FC236}">
                <a16:creationId xmlns:a16="http://schemas.microsoft.com/office/drawing/2014/main" id="{FA98F71D-B0C2-428A-A18E-93A64AEE65B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91" y="775796"/>
            <a:ext cx="9347692" cy="5532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292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RECOLECCIÓN DE DATOS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250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sz="7600" dirty="0">
                <a:solidFill>
                  <a:srgbClr val="FFFFFE"/>
                </a:solidFill>
              </a:rPr>
              <a:t>En la era de los grandes volúmenes, podemos considerar cuatro grandes categorías en analítica de datos:</a:t>
            </a:r>
          </a:p>
          <a:p>
            <a:pPr lvl="1" algn="just">
              <a:buClr>
                <a:srgbClr val="18D9FD"/>
              </a:buClr>
            </a:pPr>
            <a:r>
              <a:rPr lang="es-AR" sz="6800" dirty="0">
                <a:solidFill>
                  <a:srgbClr val="FFFFFE"/>
                </a:solidFill>
              </a:rPr>
              <a:t>Analítica Web o analítica del tráfico de datos en un sitio Web.</a:t>
            </a:r>
          </a:p>
          <a:p>
            <a:pPr lvl="1" algn="just">
              <a:buClr>
                <a:srgbClr val="18D9FD"/>
              </a:buClr>
            </a:pPr>
            <a:r>
              <a:rPr lang="es-AR" sz="6800" dirty="0">
                <a:solidFill>
                  <a:srgbClr val="FFFFFE"/>
                </a:solidFill>
              </a:rPr>
              <a:t>Analítica social o análisis de datos de los medios sociales (blogs, wikis, redes sociales, RSS…).</a:t>
            </a:r>
          </a:p>
          <a:p>
            <a:pPr lvl="1" algn="just">
              <a:buClr>
                <a:srgbClr val="18D9FD"/>
              </a:buClr>
            </a:pPr>
            <a:r>
              <a:rPr lang="es-AR" sz="6800" dirty="0">
                <a:solidFill>
                  <a:srgbClr val="FFFFFE"/>
                </a:solidFill>
              </a:rPr>
              <a:t> Analítica móvil en dispositivos móviles con el objeto de analizarlos datos que envían, reciben  o  transitan  en  dichos dispositivos.</a:t>
            </a:r>
          </a:p>
          <a:p>
            <a:pPr lvl="1" algn="just">
              <a:buClr>
                <a:srgbClr val="18D9FD"/>
              </a:buClr>
            </a:pPr>
            <a:r>
              <a:rPr lang="es-AR" sz="6800" dirty="0">
                <a:solidFill>
                  <a:srgbClr val="FFFFFE"/>
                </a:solidFill>
              </a:rPr>
              <a:t> Analítica de Big Data o analítica de los grandes volúmenes de datos.</a:t>
            </a:r>
          </a:p>
          <a:p>
            <a:pPr lvl="1" algn="just">
              <a:buClr>
                <a:srgbClr val="18D9FD"/>
              </a:buClr>
            </a:pPr>
            <a:r>
              <a:rPr lang="es-AR" sz="6800" dirty="0">
                <a:solidFill>
                  <a:srgbClr val="FFFFFE"/>
                </a:solidFill>
              </a:rPr>
              <a:t> Analítica Web, según </a:t>
            </a:r>
            <a:r>
              <a:rPr lang="es-AR" sz="6800" dirty="0" err="1">
                <a:solidFill>
                  <a:srgbClr val="FFFFFE"/>
                </a:solidFill>
              </a:rPr>
              <a:t>Avinash</a:t>
            </a:r>
            <a:r>
              <a:rPr lang="es-AR" sz="6800" dirty="0">
                <a:solidFill>
                  <a:srgbClr val="FFFFFE"/>
                </a:solidFill>
              </a:rPr>
              <a:t> </a:t>
            </a:r>
            <a:r>
              <a:rPr lang="es-AR" sz="6800" dirty="0" err="1">
                <a:solidFill>
                  <a:srgbClr val="FFFFFE"/>
                </a:solidFill>
              </a:rPr>
              <a:t>Kaushik</a:t>
            </a:r>
            <a:r>
              <a:rPr lang="es-AR" sz="6800" dirty="0">
                <a:solidFill>
                  <a:srgbClr val="FFFFFE"/>
                </a:solidFill>
              </a:rPr>
              <a:t>, es: “El análisis de datos cuantitativos y cualitativos de su  sitio Web y de  la competencia,  para  impulsar  una  mejora  continua  de  la experiencia online que  tienen  tanto  los  clientes  habituales como  los  potenciales  y  que  se  traduce  en  unos  resultados esperados (online y offline)”.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46E97C-4AB2-4204-B466-EDB3D4CB2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292" y="1853755"/>
            <a:ext cx="3777370" cy="1618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552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Data ANALYTICS: estadísticas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700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sz="2400" dirty="0">
                <a:solidFill>
                  <a:srgbClr val="FFFFFE"/>
                </a:solidFill>
              </a:rPr>
              <a:t>Una métrica es una valoración cuantitativa de estadísticas que describen  tanto  los  eventos  como  las  tendencias  de  un determinado sitio Web; en realidad, es una medida cuantitativa que permite conocer el estado de un sitio Web, de una página Web o un proceso que se realiza en un  sitio para  un  atributo  o  parámetro determinado.</a:t>
            </a:r>
          </a:p>
          <a:p>
            <a:pPr lvl="1" algn="just">
              <a:buClr>
                <a:srgbClr val="18D9FD"/>
              </a:buClr>
            </a:pPr>
            <a:r>
              <a:rPr lang="es-AR" sz="2300" dirty="0">
                <a:solidFill>
                  <a:srgbClr val="FFFFFE"/>
                </a:solidFill>
              </a:rPr>
              <a:t>Métricas cruciales: visitas, visitantes, visitantes únicos, tiempo en la página  y  en el sitio, tasa de rebote, tasa de salida, tasa de conversión, compromiso.</a:t>
            </a:r>
          </a:p>
          <a:p>
            <a:pPr lvl="1" algn="just">
              <a:buClr>
                <a:srgbClr val="18D9FD"/>
              </a:buClr>
            </a:pPr>
            <a:r>
              <a:rPr lang="es-AR" sz="2300" dirty="0">
                <a:solidFill>
                  <a:srgbClr val="FFFFFE"/>
                </a:solidFill>
              </a:rPr>
              <a:t>Otras métricas a considerar y muy importantes: visitas provenientes de buscadores o directas, ranking de páginas más  vistas/páginas por visita, procedencias de las visitas. </a:t>
            </a:r>
          </a:p>
          <a:p>
            <a:pPr algn="just">
              <a:buClr>
                <a:srgbClr val="18D9FD"/>
              </a:buClr>
            </a:pPr>
            <a:r>
              <a:rPr lang="es-AR" sz="2400" dirty="0">
                <a:solidFill>
                  <a:srgbClr val="FFFFFE"/>
                </a:solidFill>
              </a:rPr>
              <a:t>Un indicador clave de rendimiento (KPI) es una métrica que ayuda del modo más eficiente posible a conseguir los objetivos previstos del sitio Web. Todas las KPI son métricas, pero no todas las métricas son KPI.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4914841-9DFB-45EE-9702-5AB2EBC6D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396" y="1853755"/>
            <a:ext cx="3735162" cy="280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177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2800" dirty="0">
                <a:solidFill>
                  <a:srgbClr val="FFFFFE"/>
                </a:solidFill>
              </a:rPr>
              <a:t>sentimental  </a:t>
            </a:r>
            <a:r>
              <a:rPr lang="es-AR" sz="2800" dirty="0" err="1">
                <a:solidFill>
                  <a:srgbClr val="FFFFFE"/>
                </a:solidFill>
              </a:rPr>
              <a:t>analysis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Análisis de sentimiento o sentimientos (Sentimental  </a:t>
            </a:r>
            <a:r>
              <a:rPr lang="es-AR" dirty="0" err="1">
                <a:solidFill>
                  <a:srgbClr val="FFFFFE"/>
                </a:solidFill>
              </a:rPr>
              <a:t>Analysis</a:t>
            </a:r>
            <a:r>
              <a:rPr lang="es-AR" dirty="0">
                <a:solidFill>
                  <a:srgbClr val="FFFFFE"/>
                </a:solidFill>
              </a:rPr>
              <a:t>), también conocido en algunos ambientes como minería de opinión, se  refiere  en  la  era  actual  al  análisis  automático  del  sentimiento que  trata  de  traducir  a  indicadores  más  o  menos  medibles  las emociones  humanas  inmersas  en  los  datos  sociales, tanto en fuentes externas  y  autónomas  (redes sociales, blogs, </a:t>
            </a:r>
            <a:r>
              <a:rPr lang="es-AR" dirty="0" err="1">
                <a:solidFill>
                  <a:srgbClr val="FFFFFE"/>
                </a:solidFill>
              </a:rPr>
              <a:t>microblogs</a:t>
            </a:r>
            <a:r>
              <a:rPr lang="es-AR" dirty="0">
                <a:solidFill>
                  <a:srgbClr val="FFFFFE"/>
                </a:solidFill>
              </a:rPr>
              <a:t>, foros, medios de comunicación, wikis…) como internas o propias dela empresa (interacciones almacenadas en el CRM, transcripciones de  conversaciones  registradas  en  el  sistema  de  soporte  de incidencias, encuestas realizadas a clientes y empleados).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9DAF675-1FF3-4DA0-8C1C-F3B22ABE1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583" y="1847088"/>
            <a:ext cx="3721744" cy="20439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6281332-E7A4-4FAB-8357-3E14FC0DF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584" y="4438706"/>
            <a:ext cx="3721744" cy="1767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122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BIG DATA: DEFINICIÓN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Big Data,  grandes  datos,  grandes  volúmenes  de  datos  o  macro datos,  están constituidos por la avalancha de datos procedentes de las fuentes más diversas: movilidad, medios sociales, Internet de las cosas, M2M, sensores, computación en la nube.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6C7FF0A-98D0-468E-AA27-ABA7E723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904" y="3969458"/>
            <a:ext cx="4115955" cy="2067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305" y="0"/>
            <a:ext cx="12191695" cy="685799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BIG DATA: VOLUMEN Y VELOCIDAD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cantidad de datos crece de manera espectacular. En 2011 fueron 1,8 </a:t>
            </a:r>
            <a:r>
              <a:rPr lang="es-AR" dirty="0" err="1">
                <a:solidFill>
                  <a:srgbClr val="FFFFFE"/>
                </a:solidFill>
              </a:rPr>
              <a:t>Zettabytes</a:t>
            </a:r>
            <a:r>
              <a:rPr lang="es-AR" dirty="0">
                <a:solidFill>
                  <a:srgbClr val="FFFFFE"/>
                </a:solidFill>
              </a:rPr>
              <a:t>; en 2012, 2,8 </a:t>
            </a:r>
            <a:r>
              <a:rPr lang="es-AR" dirty="0" err="1">
                <a:solidFill>
                  <a:srgbClr val="FFFFFE"/>
                </a:solidFill>
              </a:rPr>
              <a:t>Zettabytes</a:t>
            </a:r>
            <a:r>
              <a:rPr lang="es-AR" dirty="0">
                <a:solidFill>
                  <a:srgbClr val="FFFFFE"/>
                </a:solidFill>
              </a:rPr>
              <a:t>; y para 2020 se prevén 40 </a:t>
            </a:r>
            <a:r>
              <a:rPr lang="es-AR" dirty="0" err="1">
                <a:solidFill>
                  <a:srgbClr val="FFFFFE"/>
                </a:solidFill>
              </a:rPr>
              <a:t>Zettabytes</a:t>
            </a:r>
            <a:r>
              <a:rPr lang="es-AR" dirty="0">
                <a:solidFill>
                  <a:srgbClr val="FFFFFE"/>
                </a:solidFill>
              </a:rPr>
              <a:t> (Informe Digital </a:t>
            </a:r>
            <a:r>
              <a:rPr lang="es-AR" dirty="0" err="1">
                <a:solidFill>
                  <a:srgbClr val="FFFFFE"/>
                </a:solidFill>
              </a:rPr>
              <a:t>Universe</a:t>
            </a:r>
            <a:r>
              <a:rPr lang="es-AR" dirty="0">
                <a:solidFill>
                  <a:srgbClr val="FFFFFE"/>
                </a:solidFill>
              </a:rPr>
              <a:t> de IDC/EMC 2012).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Big Data no sólo se considera en términos de grande (volumen), sino en términos de variedad y velocidad (modelo de las 3V). Este modelo se ha extendido para incluir las características de veracidad y valor (modelo delas 5 V).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9" name="Imagen 8" descr="Resultado de imagen para las 3 v de big data espaÃ±ol">
            <a:extLst>
              <a:ext uri="{FF2B5EF4-FFF2-40B4-BE49-F238E27FC236}">
                <a16:creationId xmlns:a16="http://schemas.microsoft.com/office/drawing/2014/main" id="{69590132-8772-48F5-9E42-123F7A063ED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960" y="115282"/>
            <a:ext cx="3696333" cy="3224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EC10164-6C3D-4109-B038-D61DE8C6C9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251" t="2171" r="9251" b="3432"/>
          <a:stretch/>
        </p:blipFill>
        <p:spPr>
          <a:xfrm>
            <a:off x="8395960" y="3452586"/>
            <a:ext cx="3696333" cy="329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0335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B8CA7C3-17AA-4345-BFEF-4AE351EF0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85" y="449968"/>
            <a:ext cx="10927629" cy="595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41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Big data: TIPOS DE DATOS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 tipos  de  datos  se  clasifican  en  tres  grandes  grupos: 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Estructurados (bases de datos tradicionales o relacionales).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Semiestructurado (documentos de páginas web y contenidos de blogs y redes sociales).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No estructurados (documentos multimedia, correos electrónicos y textos de mensajería).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EA6D160-D070-41D2-ABD8-EC6513BF0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435" r="16121"/>
          <a:stretch/>
        </p:blipFill>
        <p:spPr>
          <a:xfrm>
            <a:off x="1686640" y="4331117"/>
            <a:ext cx="6433108" cy="23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442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Big data: Fuente de datos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85000"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Uno de los grandes riesgos que entrañan los Big Data son las implicaciones de privacidad que acompañan a muchas de las fuentes de datos, origen de los grandes datos.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Una taxonomía global de las fuentes de datos que alimentan a los Big Data y que se ha considerado en el capítulo (Soares, 2012) es: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Web y Social Media: redes sociales, blogs, wikis, gestión de contenidos audio, video, fotografías, libros, etc.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Máquina a Máquina: M2M, Internet de las cosas, sensores, chips NFC y RFID, etc.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Transacciones de todo tipo: banca, comercio, seguros, etc.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Biometría: datos biométricos de las personas e incluso animales.</a:t>
            </a:r>
          </a:p>
          <a:p>
            <a:pPr lvl="1"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propias personas generan gran cantidad de datos: documentos, correos  electrónicos,  faxes,  mensajes  instantáneos,  facturas,  recetas médicas, etc.</a:t>
            </a:r>
          </a:p>
        </p:txBody>
      </p:sp>
    </p:spTree>
    <p:extLst>
      <p:ext uri="{BB962C8B-B14F-4D97-AF65-F5344CB8AC3E}">
        <p14:creationId xmlns:p14="http://schemas.microsoft.com/office/powerpoint/2010/main" val="3977674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80B13A6-0A75-4D44-BEAB-A2CE05FC1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575" y="265280"/>
            <a:ext cx="8967190" cy="390563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5F29DDE-1D5C-4570-A52B-05E4D7349C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746"/>
          <a:stretch/>
        </p:blipFill>
        <p:spPr>
          <a:xfrm>
            <a:off x="6816108" y="3429001"/>
            <a:ext cx="5111317" cy="316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696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Big data en organizaciones y empresas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205514"/>
          </a:xfrm>
        </p:spPr>
        <p:txBody>
          <a:bodyPr>
            <a:normAutofit fontScale="92500" lnSpcReduction="10000"/>
          </a:bodyPr>
          <a:lstStyle/>
          <a:p>
            <a:pPr algn="just">
              <a:buClr>
                <a:srgbClr val="18D9FD"/>
              </a:buClr>
            </a:pPr>
            <a:r>
              <a:rPr lang="es-AR" sz="1600" dirty="0">
                <a:solidFill>
                  <a:srgbClr val="FFFFFE"/>
                </a:solidFill>
              </a:rPr>
              <a:t>La integración de los datos tradicionales con los Big Data supone una gran oportunidad de negocio para organizaciones y empresas.</a:t>
            </a:r>
          </a:p>
          <a:p>
            <a:pPr algn="just">
              <a:buClr>
                <a:srgbClr val="18D9FD"/>
              </a:buClr>
            </a:pPr>
            <a:r>
              <a:rPr lang="es-AR" sz="1600" dirty="0">
                <a:solidFill>
                  <a:srgbClr val="FFFFFE"/>
                </a:solidFill>
              </a:rPr>
              <a:t>La explosión de los Big Data se ha producido en los últimos años por las innumerables fuentes de datos que han ido proliferando desde los datos de texto y no textuales, de contenidos de audio, fotografía y video, datos de teléfonos inteligentes y tabletas, de los social media, sensores, etc.</a:t>
            </a:r>
          </a:p>
          <a:p>
            <a:pPr algn="just">
              <a:buClr>
                <a:srgbClr val="18D9FD"/>
              </a:buClr>
            </a:pPr>
            <a:r>
              <a:rPr lang="es-AR" sz="1600" dirty="0">
                <a:solidFill>
                  <a:srgbClr val="FFFFFE"/>
                </a:solidFill>
              </a:rPr>
              <a:t>Los Big Data no constituyen una amenaza como tal, sino más bien un reto y una oportunidad para organizaciones y empresas.</a:t>
            </a:r>
          </a:p>
          <a:p>
            <a:pPr algn="just">
              <a:buClr>
                <a:srgbClr val="18D9FD"/>
              </a:buClr>
            </a:pPr>
            <a:r>
              <a:rPr lang="es-AR" sz="1600" dirty="0">
                <a:solidFill>
                  <a:srgbClr val="FFFFFE"/>
                </a:solidFill>
              </a:rPr>
              <a:t>Los grandes volúmenes de datos existentes en la actualidad y utilizados por organizaciones, empresas y particulares, proceden de numerosas fuentes que  capturan y generan datos estructurados, no estructurados y semiestructurados,  tales  como  sensores,  medios  sociales,  dispositivos móviles (teléfonos, tabletas, videoconsolas…), dispositivos de detección y localización  de  posición  geográfica  de  objetos  y  personas,  datos climatológicos.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59F25F-C434-47A2-90AE-198F24F1C6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10" t="2954" r="30087"/>
          <a:stretch/>
        </p:blipFill>
        <p:spPr>
          <a:xfrm>
            <a:off x="8412747" y="1853755"/>
            <a:ext cx="3662459" cy="316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50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Open data: definición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775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datos abiertos (Open Data) se refieren a los datos públicos y privados que deberían estar a disposición de los ciudadanos y empresas para un uso eficaz y rentable. Naturalmente, los datos abiertos deberán respetar siempre la  privacidad  y la información  que deba  estar protegida, comodatos de salud, personales, pero se requiere que se abran y que sean interoperables  por las distintas  plataformas utilizadas por los desarrolladores, y deben ser  también legibles  y  entendibles por los ciudadanos.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Estados Unidos, Canadá y Europa son pioneros en este movimiento mundial  por  la  apertura  de  los  datos,  a  los  que  poco  a  poco  se  van sumando otros países de los diferentes continentes. En el caso de América Latina,  Perú  y  Uruguay  han  sido  los  primeros  países  oficialmente reconocidos por el portal Open Data (data.gov) del gobierno federal de los Estados Unidos.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En Europa, diferentes países, y en España, diferentes  comunidades autónomas, han puesto en marcha iniciativas de Open Data.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37811E5-29A6-46BF-A0FE-FAA72CFF4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91" y="4026366"/>
            <a:ext cx="3794372" cy="213632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D4542DF-4EEA-4241-903B-149A128B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4435" y="636753"/>
            <a:ext cx="3799083" cy="228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826882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1639</Words>
  <Application>Microsoft Office PowerPoint</Application>
  <PresentationFormat>Panorámica</PresentationFormat>
  <Paragraphs>59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2" baseType="lpstr">
      <vt:lpstr>Arial</vt:lpstr>
      <vt:lpstr>Gill Sans MT</vt:lpstr>
      <vt:lpstr>Galería</vt:lpstr>
      <vt:lpstr>Industria 4.0</vt:lpstr>
      <vt:lpstr>BIG DATA: DEFINICIÓN</vt:lpstr>
      <vt:lpstr>BIG DATA: VOLUMEN Y VELOCIDAD</vt:lpstr>
      <vt:lpstr>Presentación de PowerPoint</vt:lpstr>
      <vt:lpstr>Big data: TIPOS DE DATOS</vt:lpstr>
      <vt:lpstr>Big data: Fuente de datos</vt:lpstr>
      <vt:lpstr>Presentación de PowerPoint</vt:lpstr>
      <vt:lpstr>Big data en organizaciones y empresas</vt:lpstr>
      <vt:lpstr>Open data: definición</vt:lpstr>
      <vt:lpstr>Presentación de PowerPoint</vt:lpstr>
      <vt:lpstr>Data ANALYTICS: definición</vt:lpstr>
      <vt:lpstr>Data ANALYTICS: Tipos de analíticas</vt:lpstr>
      <vt:lpstr>Data ANALYTICS: Herramientas analíticas</vt:lpstr>
      <vt:lpstr>Data ANALYTICS: Herramientas analíticas</vt:lpstr>
      <vt:lpstr>Data ANALYTICS: RECOLECCIÓN DE DATOS</vt:lpstr>
      <vt:lpstr>Presentación de PowerPoint</vt:lpstr>
      <vt:lpstr>Data ANALYTICS: RECOLECCIÓN DE DATOS</vt:lpstr>
      <vt:lpstr>Data ANALYTICS: estadísticas</vt:lpstr>
      <vt:lpstr>sentimental 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23</cp:revision>
  <dcterms:created xsi:type="dcterms:W3CDTF">2019-02-13T04:38:22Z</dcterms:created>
  <dcterms:modified xsi:type="dcterms:W3CDTF">2019-02-15T11:22:41Z</dcterms:modified>
</cp:coreProperties>
</file>